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8" r:id="rId5"/>
    <p:sldId id="276" r:id="rId6"/>
    <p:sldId id="275" r:id="rId7"/>
    <p:sldId id="278" r:id="rId8"/>
    <p:sldId id="279" r:id="rId9"/>
    <p:sldId id="293" r:id="rId10"/>
    <p:sldId id="294" r:id="rId11"/>
    <p:sldId id="295" r:id="rId12"/>
    <p:sldId id="277" r:id="rId13"/>
    <p:sldId id="260" r:id="rId14"/>
    <p:sldId id="261" r:id="rId15"/>
    <p:sldId id="262" r:id="rId16"/>
    <p:sldId id="263" r:id="rId17"/>
    <p:sldId id="264" r:id="rId18"/>
    <p:sldId id="265" r:id="rId19"/>
    <p:sldId id="266" r:id="rId20"/>
    <p:sldId id="290" r:id="rId21"/>
    <p:sldId id="267" r:id="rId22"/>
    <p:sldId id="291" r:id="rId23"/>
    <p:sldId id="268" r:id="rId24"/>
    <p:sldId id="269" r:id="rId25"/>
    <p:sldId id="270" r:id="rId26"/>
    <p:sldId id="271" r:id="rId27"/>
    <p:sldId id="281" r:id="rId28"/>
    <p:sldId id="282" r:id="rId29"/>
    <p:sldId id="283" r:id="rId30"/>
    <p:sldId id="284" r:id="rId31"/>
    <p:sldId id="285" r:id="rId32"/>
    <p:sldId id="286" r:id="rId33"/>
    <p:sldId id="287" r:id="rId34"/>
    <p:sldId id="288" r:id="rId35"/>
    <p:sldId id="289" r:id="rId36"/>
    <p:sldId id="29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1392" y="-3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dncontribute.geeksforgeeks.org/wp-content/uploads/Untitled-95.p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hdfcbank.com/htdocs/common/eva/index.html" TargetMode="Externa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edureka.co/blog/tensorflow-object-detection-tutoria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solidFill>
                  <a:schemeClr val="accent6">
                    <a:lumMod val="75000"/>
                  </a:schemeClr>
                </a:solidFill>
              </a:rPr>
              <a:t>Introduction to Artificial Intelligence concept</a:t>
            </a:r>
            <a:endParaRPr lang="en-US" b="1" dirty="0">
              <a:solidFill>
                <a:schemeClr val="accent6">
                  <a:lumMod val="75000"/>
                </a:schemeClr>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570826" y="3770086"/>
            <a:ext cx="4581525" cy="308791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338" y="0"/>
            <a:ext cx="8410292" cy="2667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4680" y="3962400"/>
            <a:ext cx="8169319" cy="2895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777204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4175"/>
            <a:ext cx="6522684" cy="2975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0" y="3560216"/>
            <a:ext cx="6858000" cy="33165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44773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dirty="0" smtClean="0"/>
              <a:t>Branches of AI</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533400" y="753532"/>
            <a:ext cx="7315199" cy="55710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Types of Learning</a:t>
            </a:r>
            <a:endParaRPr lang="en-US" b="1" dirty="0"/>
          </a:p>
        </p:txBody>
      </p:sp>
      <p:sp>
        <p:nvSpPr>
          <p:cNvPr id="3" name="Content Placeholder 2"/>
          <p:cNvSpPr>
            <a:spLocks noGrp="1"/>
          </p:cNvSpPr>
          <p:nvPr>
            <p:ph idx="1"/>
          </p:nvPr>
        </p:nvSpPr>
        <p:spPr/>
        <p:txBody>
          <a:bodyPr/>
          <a:lstStyle/>
          <a:p>
            <a:r>
              <a:rPr lang="en-US" dirty="0" smtClean="0"/>
              <a:t>Supervised Learning</a:t>
            </a:r>
          </a:p>
          <a:p>
            <a:r>
              <a:rPr lang="en-US" dirty="0" smtClean="0"/>
              <a:t>Unsupervised Learning</a:t>
            </a:r>
          </a:p>
          <a:p>
            <a:r>
              <a:rPr lang="en-US" dirty="0" smtClean="0"/>
              <a:t>Reinforcement Learning</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Supervised Learning</a:t>
            </a:r>
            <a:endParaRPr lang="en-US" dirty="0"/>
          </a:p>
        </p:txBody>
      </p:sp>
      <p:sp>
        <p:nvSpPr>
          <p:cNvPr id="3" name="Content Placeholder 2"/>
          <p:cNvSpPr>
            <a:spLocks noGrp="1"/>
          </p:cNvSpPr>
          <p:nvPr>
            <p:ph idx="1"/>
          </p:nvPr>
        </p:nvSpPr>
        <p:spPr/>
        <p:txBody>
          <a:bodyPr>
            <a:normAutofit/>
          </a:bodyPr>
          <a:lstStyle/>
          <a:p>
            <a:pPr algn="just"/>
            <a:r>
              <a:rPr lang="en-US" sz="2800" dirty="0" smtClean="0"/>
              <a:t>Supervised learning is a </a:t>
            </a:r>
            <a:r>
              <a:rPr lang="en-US" sz="2800" b="1" dirty="0" smtClean="0"/>
              <a:t>learning in which we train the machine using data which is well labeled that means some data is already tagged with the correct answer. </a:t>
            </a:r>
          </a:p>
          <a:p>
            <a:pPr algn="just">
              <a:buNone/>
            </a:pPr>
            <a:endParaRPr lang="en-US" sz="2800" dirty="0" smtClean="0"/>
          </a:p>
          <a:p>
            <a:pPr algn="just"/>
            <a:r>
              <a:rPr lang="en-US" sz="2800" dirty="0" smtClean="0"/>
              <a:t>After that, the machine is provided with a new set of examples(data) so that supervised learning algorithm analyses the training data(set of training examples) and produces a correct outcome from labeled data.</a:t>
            </a:r>
            <a:endParaRPr lang="en-U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Contd..</a:t>
            </a:r>
            <a:endParaRPr lang="en-US" dirty="0"/>
          </a:p>
        </p:txBody>
      </p:sp>
      <p:sp>
        <p:nvSpPr>
          <p:cNvPr id="5" name="Content Placeholder 4"/>
          <p:cNvSpPr>
            <a:spLocks noGrp="1"/>
          </p:cNvSpPr>
          <p:nvPr>
            <p:ph idx="1"/>
          </p:nvPr>
        </p:nvSpPr>
        <p:spPr/>
        <p:txBody>
          <a:bodyPr>
            <a:normAutofit/>
          </a:bodyPr>
          <a:lstStyle/>
          <a:p>
            <a:pPr>
              <a:buNone/>
            </a:pPr>
            <a:r>
              <a:rPr lang="en-US" sz="2800" dirty="0" smtClean="0"/>
              <a:t>Lets take example,</a:t>
            </a:r>
          </a:p>
          <a:p>
            <a:pPr>
              <a:buNone/>
            </a:pPr>
            <a:endParaRPr lang="en-US" sz="2800" dirty="0"/>
          </a:p>
          <a:p>
            <a:pPr>
              <a:buNone/>
            </a:pPr>
            <a:endParaRPr lang="en-US" sz="2800" dirty="0" smtClean="0"/>
          </a:p>
          <a:p>
            <a:pPr>
              <a:buNone/>
            </a:pPr>
            <a:endParaRPr lang="en-US" sz="2800" dirty="0" smtClean="0"/>
          </a:p>
          <a:p>
            <a:pPr lvl="0" algn="just" fontAlgn="base"/>
            <a:r>
              <a:rPr lang="en-US" sz="2800" dirty="0" smtClean="0"/>
              <a:t>If shape of object is rounded and depression at top having color Red then it will be </a:t>
            </a:r>
            <a:r>
              <a:rPr lang="en-US" sz="2800" dirty="0" err="1" smtClean="0"/>
              <a:t>labelled</a:t>
            </a:r>
            <a:r>
              <a:rPr lang="en-US" sz="2800" dirty="0" smtClean="0"/>
              <a:t> as –</a:t>
            </a:r>
            <a:r>
              <a:rPr lang="en-US" sz="2800" b="1" dirty="0" smtClean="0"/>
              <a:t>Apple</a:t>
            </a:r>
            <a:r>
              <a:rPr lang="en-US" sz="2800" dirty="0" smtClean="0"/>
              <a:t>.</a:t>
            </a:r>
          </a:p>
          <a:p>
            <a:pPr lvl="0" algn="just" fontAlgn="base"/>
            <a:r>
              <a:rPr lang="en-US" sz="2800" dirty="0" smtClean="0"/>
              <a:t>If shape of object is long curving cylinder having color Green-Yellow then it will be </a:t>
            </a:r>
            <a:r>
              <a:rPr lang="en-US" sz="2800" dirty="0" err="1" smtClean="0"/>
              <a:t>labelled</a:t>
            </a:r>
            <a:r>
              <a:rPr lang="en-US" sz="2800" dirty="0" smtClean="0"/>
              <a:t> as –</a:t>
            </a:r>
            <a:r>
              <a:rPr lang="en-US" sz="2800" b="1" dirty="0" smtClean="0"/>
              <a:t>Banana</a:t>
            </a:r>
            <a:r>
              <a:rPr lang="en-US" sz="2800" dirty="0" smtClean="0"/>
              <a:t>.</a:t>
            </a:r>
          </a:p>
          <a:p>
            <a:pPr>
              <a:buNone/>
            </a:pPr>
            <a:endParaRPr lang="en-US" dirty="0" smtClean="0"/>
          </a:p>
          <a:p>
            <a:pPr>
              <a:buNone/>
            </a:pPr>
            <a:endParaRPr lang="en-US" dirty="0"/>
          </a:p>
        </p:txBody>
      </p:sp>
      <p:pic>
        <p:nvPicPr>
          <p:cNvPr id="6" name="Picture 5" descr="https://media.geeksforgeeks.org/wp-content/uploads/fruits-basket.jpg"/>
          <p:cNvPicPr/>
          <p:nvPr/>
        </p:nvPicPr>
        <p:blipFill>
          <a:blip r:embed="rId2" cstate="print"/>
          <a:srcRect/>
          <a:stretch>
            <a:fillRect/>
          </a:stretch>
        </p:blipFill>
        <p:spPr bwMode="auto">
          <a:xfrm>
            <a:off x="4267200" y="1066800"/>
            <a:ext cx="3505200"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Contd..</a:t>
            </a:r>
            <a:endParaRPr lang="en-US" dirty="0"/>
          </a:p>
        </p:txBody>
      </p:sp>
      <p:sp>
        <p:nvSpPr>
          <p:cNvPr id="3" name="Content Placeholder 2"/>
          <p:cNvSpPr>
            <a:spLocks noGrp="1"/>
          </p:cNvSpPr>
          <p:nvPr>
            <p:ph idx="1"/>
          </p:nvPr>
        </p:nvSpPr>
        <p:spPr/>
        <p:txBody>
          <a:bodyPr>
            <a:normAutofit/>
          </a:bodyPr>
          <a:lstStyle/>
          <a:p>
            <a:pPr algn="just"/>
            <a:r>
              <a:rPr lang="en-US" sz="2800" dirty="0" smtClean="0"/>
              <a:t>After training the data, you have given a new separate fruit say Banana from basket and asked to identify it.</a:t>
            </a:r>
          </a:p>
          <a:p>
            <a:pPr algn="just"/>
            <a:endParaRPr lang="en-US" sz="2800" dirty="0" smtClean="0"/>
          </a:p>
          <a:p>
            <a:pPr algn="just"/>
            <a:endParaRPr lang="en-US" sz="2800" dirty="0" smtClean="0"/>
          </a:p>
          <a:p>
            <a:pPr algn="just"/>
            <a:r>
              <a:rPr lang="en-US" sz="2800" dirty="0" smtClean="0"/>
              <a:t>It will first classify the fruit with its shape and color and would confirm the fruit name as BANANA and put it in Banana category.</a:t>
            </a:r>
            <a:endParaRPr lang="en-US" sz="2800" dirty="0"/>
          </a:p>
        </p:txBody>
      </p:sp>
      <p:pic>
        <p:nvPicPr>
          <p:cNvPr id="4" name="Picture 3" descr="https://media.geeksforgeeks.org/wp-content/uploads/banana.jpg"/>
          <p:cNvPicPr/>
          <p:nvPr/>
        </p:nvPicPr>
        <p:blipFill>
          <a:blip r:embed="rId2" cstate="print"/>
          <a:srcRect/>
          <a:stretch>
            <a:fillRect/>
          </a:stretch>
        </p:blipFill>
        <p:spPr bwMode="auto">
          <a:xfrm>
            <a:off x="4724400" y="2438400"/>
            <a:ext cx="2854325" cy="16141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Contd..</a:t>
            </a:r>
            <a:endParaRPr lang="en-US" dirty="0"/>
          </a:p>
        </p:txBody>
      </p:sp>
      <p:sp>
        <p:nvSpPr>
          <p:cNvPr id="3" name="Content Placeholder 2"/>
          <p:cNvSpPr>
            <a:spLocks noGrp="1"/>
          </p:cNvSpPr>
          <p:nvPr>
            <p:ph idx="1"/>
          </p:nvPr>
        </p:nvSpPr>
        <p:spPr/>
        <p:txBody>
          <a:bodyPr/>
          <a:lstStyle/>
          <a:p>
            <a:pPr algn="just" fontAlgn="base"/>
            <a:r>
              <a:rPr lang="en-US" sz="2800" dirty="0" smtClean="0"/>
              <a:t>Supervised learning is classified into two categories of algorithms:</a:t>
            </a:r>
          </a:p>
          <a:p>
            <a:pPr algn="just" fontAlgn="base"/>
            <a:endParaRPr lang="en-US" sz="2800" dirty="0" smtClean="0"/>
          </a:p>
          <a:p>
            <a:pPr lvl="0" algn="just" fontAlgn="base"/>
            <a:r>
              <a:rPr lang="en-US" sz="2800" b="1" dirty="0" smtClean="0"/>
              <a:t>Classification</a:t>
            </a:r>
            <a:r>
              <a:rPr lang="en-US" sz="2800" dirty="0" smtClean="0"/>
              <a:t>: A classification problem is when the output variable is a category, such as “Red” or “blue” or “disease” and “no disease”.</a:t>
            </a:r>
          </a:p>
          <a:p>
            <a:pPr lvl="0" algn="just" fontAlgn="base"/>
            <a:r>
              <a:rPr lang="en-US" sz="2800" b="1" dirty="0" smtClean="0"/>
              <a:t>Regression</a:t>
            </a:r>
            <a:r>
              <a:rPr lang="en-US" sz="2800" dirty="0" smtClean="0"/>
              <a:t>: A regression problem is when the output variable is a real value, such as “dollars” or “weight”.</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p:txBody>
          <a:bodyPr>
            <a:normAutofit lnSpcReduction="10000"/>
          </a:bodyPr>
          <a:lstStyle/>
          <a:p>
            <a:pPr algn="just"/>
            <a:r>
              <a:rPr lang="en-US" dirty="0"/>
              <a:t>Unsupervised learning is the training of machine using information that is neither classified nor labeled and allowing the algorithm to act on that information without guidance.</a:t>
            </a:r>
            <a:endParaRPr lang="en-US" dirty="0" smtClean="0"/>
          </a:p>
          <a:p>
            <a:pPr algn="just"/>
            <a:r>
              <a:rPr lang="en-US" dirty="0" smtClean="0"/>
              <a:t>The task of machine is to group unsorted information according to similarities, patterns and differences without any prior training of data.</a:t>
            </a:r>
          </a:p>
          <a:p>
            <a:endParaRPr lang="en-US"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Contd..</a:t>
            </a:r>
            <a:endParaRPr lang="en-US" dirty="0"/>
          </a:p>
        </p:txBody>
      </p:sp>
      <p:sp>
        <p:nvSpPr>
          <p:cNvPr id="3" name="Content Placeholder 2"/>
          <p:cNvSpPr>
            <a:spLocks noGrp="1"/>
          </p:cNvSpPr>
          <p:nvPr>
            <p:ph idx="1"/>
          </p:nvPr>
        </p:nvSpPr>
        <p:spPr/>
        <p:txBody>
          <a:bodyPr>
            <a:normAutofit/>
          </a:bodyPr>
          <a:lstStyle/>
          <a:p>
            <a:pPr algn="just"/>
            <a:endParaRPr lang="en-US" sz="2800" dirty="0" smtClean="0"/>
          </a:p>
          <a:p>
            <a:pPr algn="just"/>
            <a:r>
              <a:rPr lang="en-US" sz="2800" dirty="0" smtClean="0"/>
              <a:t>It categorizes them according to their similarities, patterns, and differences i.e., we can easily categorize the above picture into two parts.</a:t>
            </a:r>
          </a:p>
          <a:p>
            <a:pPr lvl="1" algn="just"/>
            <a:r>
              <a:rPr lang="en-US" dirty="0" smtClean="0"/>
              <a:t>First part may contain all </a:t>
            </a:r>
            <a:r>
              <a:rPr lang="en-US" dirty="0" err="1" smtClean="0"/>
              <a:t>pics</a:t>
            </a:r>
            <a:r>
              <a:rPr lang="en-US" dirty="0" smtClean="0"/>
              <a:t> having </a:t>
            </a:r>
            <a:r>
              <a:rPr lang="en-US" b="1" dirty="0" smtClean="0"/>
              <a:t>dogs</a:t>
            </a:r>
            <a:r>
              <a:rPr lang="en-US" dirty="0" smtClean="0"/>
              <a:t> in it.</a:t>
            </a:r>
          </a:p>
          <a:p>
            <a:pPr lvl="1" algn="just"/>
            <a:r>
              <a:rPr lang="en-US" dirty="0" smtClean="0"/>
              <a:t>second part may contain all </a:t>
            </a:r>
            <a:r>
              <a:rPr lang="en-US" dirty="0" err="1" smtClean="0"/>
              <a:t>pics</a:t>
            </a:r>
            <a:r>
              <a:rPr lang="en-US" dirty="0" smtClean="0"/>
              <a:t> having </a:t>
            </a:r>
            <a:r>
              <a:rPr lang="en-US" b="1" dirty="0" smtClean="0"/>
              <a:t>cats</a:t>
            </a:r>
            <a:r>
              <a:rPr lang="en-US" dirty="0" smtClean="0"/>
              <a:t> in it.</a:t>
            </a:r>
          </a:p>
          <a:p>
            <a:pPr lvl="1" algn="just">
              <a:buNone/>
            </a:pPr>
            <a:endParaRPr lang="en-US" dirty="0"/>
          </a:p>
          <a:p>
            <a:pPr lvl="1" algn="just">
              <a:buNone/>
            </a:pPr>
            <a:r>
              <a:rPr lang="en-US" dirty="0" smtClean="0"/>
              <a:t>Here you didn’t learn anything before, means no training data or examples.</a:t>
            </a:r>
          </a:p>
          <a:p>
            <a:endParaRPr lang="en-US" dirty="0"/>
          </a:p>
        </p:txBody>
      </p:sp>
      <p:pic>
        <p:nvPicPr>
          <p:cNvPr id="4" name="Picture 3" descr="https://media.geeksforgeeks.org/wp-content/uploads/cat-and-dogs.jpg"/>
          <p:cNvPicPr/>
          <p:nvPr/>
        </p:nvPicPr>
        <p:blipFill>
          <a:blip r:embed="rId2" cstate="print"/>
          <a:srcRect/>
          <a:stretch>
            <a:fillRect/>
          </a:stretch>
        </p:blipFill>
        <p:spPr bwMode="auto">
          <a:xfrm>
            <a:off x="3962400" y="457200"/>
            <a:ext cx="2854325" cy="13277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Definition</a:t>
            </a:r>
            <a:endParaRPr lang="en-US" b="1" dirty="0"/>
          </a:p>
        </p:txBody>
      </p:sp>
      <p:sp>
        <p:nvSpPr>
          <p:cNvPr id="3" name="Content Placeholder 2"/>
          <p:cNvSpPr>
            <a:spLocks noGrp="1"/>
          </p:cNvSpPr>
          <p:nvPr>
            <p:ph idx="1"/>
          </p:nvPr>
        </p:nvSpPr>
        <p:spPr>
          <a:xfrm>
            <a:off x="304800" y="1371600"/>
            <a:ext cx="8382000" cy="4754563"/>
          </a:xfrm>
        </p:spPr>
        <p:txBody>
          <a:bodyPr/>
          <a:lstStyle/>
          <a:p>
            <a:pPr algn="just"/>
            <a:r>
              <a:rPr lang="en-US" dirty="0" smtClean="0"/>
              <a:t>Artificial Intelligence (AI) is an </a:t>
            </a:r>
            <a:r>
              <a:rPr lang="en-US" b="1" dirty="0" smtClean="0"/>
              <a:t>approach to make a computer, a robot, or a product to think how smart human think</a:t>
            </a:r>
            <a:r>
              <a:rPr lang="en-US" dirty="0" smtClean="0"/>
              <a:t>. </a:t>
            </a:r>
          </a:p>
          <a:p>
            <a:pPr algn="just"/>
            <a:r>
              <a:rPr lang="en-US" dirty="0" smtClean="0"/>
              <a:t>AI is a study of how human brain think, learn, decide and work, when it tries to solve problems. And finally this study outputs intelligent software systems.</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905500" y="4610224"/>
            <a:ext cx="3238500" cy="2271784"/>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a:t>Let's, take the case of a baby and her family dog</a:t>
            </a:r>
            <a:r>
              <a:rPr lang="en-US" dirty="0" smtClean="0"/>
              <a:t>.</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6800" y="2133600"/>
            <a:ext cx="6667500" cy="3667125"/>
          </a:xfrm>
          <a:prstGeom prst="rect">
            <a:avLst/>
          </a:prstGeom>
        </p:spPr>
      </p:pic>
    </p:spTree>
    <p:extLst>
      <p:ext uri="{BB962C8B-B14F-4D97-AF65-F5344CB8AC3E}">
        <p14:creationId xmlns:p14="http://schemas.microsoft.com/office/powerpoint/2010/main" xmlns="" val="305002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Contd..</a:t>
            </a:r>
            <a:endParaRPr lang="en-US" dirty="0"/>
          </a:p>
        </p:txBody>
      </p:sp>
      <p:sp>
        <p:nvSpPr>
          <p:cNvPr id="3" name="Content Placeholder 2"/>
          <p:cNvSpPr>
            <a:spLocks noGrp="1"/>
          </p:cNvSpPr>
          <p:nvPr>
            <p:ph idx="1"/>
          </p:nvPr>
        </p:nvSpPr>
        <p:spPr>
          <a:xfrm>
            <a:off x="457200" y="1295400"/>
            <a:ext cx="8229600" cy="4830763"/>
          </a:xfrm>
        </p:spPr>
        <p:txBody>
          <a:bodyPr>
            <a:normAutofit/>
          </a:bodyPr>
          <a:lstStyle/>
          <a:p>
            <a:pPr algn="just" fontAlgn="base">
              <a:buNone/>
            </a:pPr>
            <a:r>
              <a:rPr lang="en-US" sz="2400" dirty="0" smtClean="0"/>
              <a:t>Unsupervised learning is classified into two categories of algorithms:</a:t>
            </a:r>
          </a:p>
          <a:p>
            <a:pPr algn="just" fontAlgn="base"/>
            <a:endParaRPr lang="en-US" sz="2400" dirty="0" smtClean="0"/>
          </a:p>
          <a:p>
            <a:pPr marL="0" lvl="0" indent="0" algn="just" fontAlgn="base">
              <a:buNone/>
            </a:pPr>
            <a:r>
              <a:rPr lang="en-US" sz="2400" b="1" dirty="0" smtClean="0"/>
              <a:t>Clustering</a:t>
            </a:r>
            <a:r>
              <a:rPr lang="en-US" sz="2400" dirty="0" smtClean="0"/>
              <a:t>: A clustering problem is where you want to discover the inherent groupings in the data, such as grouping customers by purchasing behavior.</a:t>
            </a:r>
          </a:p>
          <a:p>
            <a:pPr marL="0" lvl="0" indent="0" algn="just" fontAlgn="base">
              <a:buNone/>
            </a:pPr>
            <a:r>
              <a:rPr lang="en-US" sz="2400" dirty="0"/>
              <a:t>	</a:t>
            </a:r>
            <a:r>
              <a:rPr lang="en-US" sz="2400" dirty="0" smtClean="0"/>
              <a:t>	 </a:t>
            </a:r>
            <a:r>
              <a:rPr lang="en-US" sz="2400" dirty="0"/>
              <a:t>The organization of unlabeled data into similarity groups called clusters.</a:t>
            </a:r>
            <a:endParaRPr lang="en-US" sz="2400" dirty="0" smtClean="0"/>
          </a:p>
          <a:p>
            <a:pPr marL="0" lvl="0" indent="0" algn="just" fontAlgn="base">
              <a:buNone/>
            </a:pPr>
            <a:endParaRPr lang="en-US" dirty="0" smtClean="0"/>
          </a:p>
          <a:p>
            <a:pPr algn="just"/>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76600" y="4445182"/>
            <a:ext cx="5867400" cy="244517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685800"/>
            <a:ext cx="8305800" cy="5170646"/>
          </a:xfrm>
          <a:prstGeom prst="rect">
            <a:avLst/>
          </a:prstGeom>
        </p:spPr>
        <p:txBody>
          <a:bodyPr wrap="square">
            <a:spAutoFit/>
          </a:bodyPr>
          <a:lstStyle/>
          <a:p>
            <a:pPr lvl="0" algn="just" fontAlgn="base"/>
            <a:r>
              <a:rPr lang="en-US" sz="2400" b="1" dirty="0"/>
              <a:t>Association</a:t>
            </a:r>
            <a:r>
              <a:rPr lang="en-US" sz="2400" dirty="0"/>
              <a:t>: Association rules allow you to establish associations amongst data objects inside large databases. This unsupervised technique is about discovering interesting relationships between variables in large databases. For example, people that buy a new home most likely to buy new furniture</a:t>
            </a:r>
            <a:r>
              <a:rPr lang="en-US" sz="2400" dirty="0" smtClean="0"/>
              <a:t>.</a:t>
            </a:r>
          </a:p>
          <a:p>
            <a:pPr lvl="0" algn="just" fontAlgn="base"/>
            <a:r>
              <a:rPr lang="en-US" sz="2400" dirty="0"/>
              <a:t> </a:t>
            </a:r>
            <a:endParaRPr lang="en-US" sz="2400" dirty="0" smtClean="0"/>
          </a:p>
          <a:p>
            <a:pPr lvl="0" algn="just" fontAlgn="base"/>
            <a:r>
              <a:rPr lang="en-US" sz="2400" dirty="0" smtClean="0"/>
              <a:t>Some examples</a:t>
            </a:r>
          </a:p>
          <a:p>
            <a:pPr lvl="0" algn="just" fontAlgn="base"/>
            <a:endParaRPr lang="en-US" sz="2400" dirty="0"/>
          </a:p>
          <a:p>
            <a:pPr marL="285750" indent="-285750">
              <a:buFont typeface="Arial" pitchFamily="34" charset="0"/>
              <a:buChar char="•"/>
            </a:pPr>
            <a:r>
              <a:rPr lang="en-US" sz="2400" dirty="0"/>
              <a:t>A subgroup of cancer patients grouped by their gene expression </a:t>
            </a:r>
            <a:r>
              <a:rPr lang="en-US" sz="2400" dirty="0" smtClean="0"/>
              <a:t>measurements.</a:t>
            </a:r>
            <a:endParaRPr lang="en-US" sz="2400" dirty="0"/>
          </a:p>
          <a:p>
            <a:pPr marL="285750" indent="-285750">
              <a:buFont typeface="Arial" pitchFamily="34" charset="0"/>
              <a:buChar char="•"/>
            </a:pPr>
            <a:r>
              <a:rPr lang="en-US" sz="2400" dirty="0"/>
              <a:t>Groups of shopper based on their browsing and purchasing </a:t>
            </a:r>
            <a:r>
              <a:rPr lang="en-US" sz="2400" dirty="0" smtClean="0"/>
              <a:t>histories.</a:t>
            </a:r>
            <a:endParaRPr lang="en-US" sz="2400" dirty="0"/>
          </a:p>
          <a:p>
            <a:pPr marL="285750" indent="-285750">
              <a:buFont typeface="Arial" pitchFamily="34" charset="0"/>
              <a:buChar char="•"/>
            </a:pPr>
            <a:r>
              <a:rPr lang="en-US" sz="2400" dirty="0"/>
              <a:t>Movie group by the rating given by movies </a:t>
            </a:r>
            <a:r>
              <a:rPr lang="en-US" sz="2400" dirty="0" smtClean="0"/>
              <a:t>viewers.</a:t>
            </a:r>
            <a:endParaRPr lang="en-US" sz="2400" dirty="0"/>
          </a:p>
          <a:p>
            <a:pPr lvl="0" algn="just" fontAlgn="base"/>
            <a:endParaRPr lang="en-US" dirty="0"/>
          </a:p>
        </p:txBody>
      </p:sp>
    </p:spTree>
    <p:extLst>
      <p:ext uri="{BB962C8B-B14F-4D97-AF65-F5344CB8AC3E}">
        <p14:creationId xmlns:p14="http://schemas.microsoft.com/office/powerpoint/2010/main" xmlns="" val="9159179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Content Placeholder 2"/>
          <p:cNvSpPr>
            <a:spLocks noGrp="1"/>
          </p:cNvSpPr>
          <p:nvPr>
            <p:ph idx="1"/>
          </p:nvPr>
        </p:nvSpPr>
        <p:spPr/>
        <p:txBody>
          <a:bodyPr>
            <a:normAutofit/>
          </a:bodyPr>
          <a:lstStyle/>
          <a:p>
            <a:pPr algn="just"/>
            <a:r>
              <a:rPr lang="en-US" sz="2800" dirty="0" smtClean="0"/>
              <a:t> </a:t>
            </a:r>
            <a:r>
              <a:rPr lang="en-US" sz="2800" dirty="0"/>
              <a:t> Reinforcement. It is about taking suitable action to maximize reward in a particular situation</a:t>
            </a:r>
            <a:r>
              <a:rPr lang="en-US" sz="2800" dirty="0" smtClean="0"/>
              <a:t>.</a:t>
            </a:r>
          </a:p>
          <a:p>
            <a:pPr marL="0" indent="0" algn="just">
              <a:buNone/>
            </a:pPr>
            <a:endParaRPr lang="en-US" sz="2800" dirty="0" smtClean="0"/>
          </a:p>
          <a:p>
            <a:pPr algn="just"/>
            <a:r>
              <a:rPr lang="en-US" sz="2800" dirty="0" smtClean="0"/>
              <a:t>It allows machines and software agents to automatically determine the ideal behavior within a specific context, in order to maximize its performance. </a:t>
            </a:r>
          </a:p>
          <a:p>
            <a:pPr marL="0" indent="0" algn="just">
              <a:buNone/>
            </a:pPr>
            <a:endParaRPr lang="en-US" sz="28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Contd..</a:t>
            </a:r>
            <a:endParaRPr lang="en-US" dirty="0"/>
          </a:p>
        </p:txBody>
      </p:sp>
      <p:sp>
        <p:nvSpPr>
          <p:cNvPr id="3" name="Content Placeholder 2"/>
          <p:cNvSpPr>
            <a:spLocks noGrp="1"/>
          </p:cNvSpPr>
          <p:nvPr>
            <p:ph idx="1"/>
          </p:nvPr>
        </p:nvSpPr>
        <p:spPr/>
        <p:txBody>
          <a:bodyPr/>
          <a:lstStyle/>
          <a:p>
            <a:pPr algn="just"/>
            <a:r>
              <a:rPr lang="en-US" b="1" dirty="0" smtClean="0"/>
              <a:t>Problem: </a:t>
            </a:r>
            <a:r>
              <a:rPr lang="en-US" dirty="0" smtClean="0"/>
              <a:t>We have an agent and a reward, with many hurdles in between. The agent is supposed to find the best possible path to reach the reward. </a:t>
            </a:r>
          </a:p>
          <a:p>
            <a:endParaRPr lang="en-US" dirty="0" smtClean="0"/>
          </a:p>
          <a:p>
            <a:endParaRPr lang="en-US" dirty="0"/>
          </a:p>
        </p:txBody>
      </p:sp>
      <p:pic>
        <p:nvPicPr>
          <p:cNvPr id="4" name="Picture 3" descr="https://cdncontribute.geeksforgeeks.org/wp-content/uploads/Untitled-95.png">
            <a:hlinkClick r:id="rId2"/>
          </p:cNvPr>
          <p:cNvPicPr/>
          <p:nvPr/>
        </p:nvPicPr>
        <p:blipFill>
          <a:blip r:embed="rId3" cstate="print"/>
          <a:srcRect/>
          <a:stretch>
            <a:fillRect/>
          </a:stretch>
        </p:blipFill>
        <p:spPr bwMode="auto">
          <a:xfrm>
            <a:off x="2133600" y="4038600"/>
            <a:ext cx="4055110" cy="22263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l"/>
            <a:r>
              <a:rPr lang="en-US" dirty="0" smtClean="0"/>
              <a:t>Contd..</a:t>
            </a:r>
            <a:endParaRPr lang="en-US" dirty="0"/>
          </a:p>
        </p:txBody>
      </p:sp>
      <p:sp>
        <p:nvSpPr>
          <p:cNvPr id="3" name="Content Placeholder 2"/>
          <p:cNvSpPr>
            <a:spLocks noGrp="1"/>
          </p:cNvSpPr>
          <p:nvPr>
            <p:ph idx="1"/>
          </p:nvPr>
        </p:nvSpPr>
        <p:spPr>
          <a:xfrm>
            <a:off x="457200" y="838200"/>
            <a:ext cx="8229600" cy="5287963"/>
          </a:xfrm>
        </p:spPr>
        <p:txBody>
          <a:bodyPr>
            <a:normAutofit fontScale="55000" lnSpcReduction="20000"/>
          </a:bodyPr>
          <a:lstStyle/>
          <a:p>
            <a:pPr fontAlgn="base">
              <a:buNone/>
            </a:pPr>
            <a:r>
              <a:rPr lang="en-US" sz="4200" b="1" dirty="0" smtClean="0"/>
              <a:t>Main points in Reinforcement learning </a:t>
            </a:r>
            <a:endParaRPr lang="en-US" sz="4200" dirty="0" smtClean="0"/>
          </a:p>
          <a:p>
            <a:pPr lvl="0" algn="just" fontAlgn="base"/>
            <a:r>
              <a:rPr lang="en-US" sz="4200" b="1" dirty="0" smtClean="0"/>
              <a:t>Input: </a:t>
            </a:r>
            <a:r>
              <a:rPr lang="en-US" sz="4200" dirty="0" smtClean="0"/>
              <a:t>The input should be an initial state from which the model will start.</a:t>
            </a:r>
          </a:p>
          <a:p>
            <a:pPr lvl="0" algn="just" fontAlgn="base"/>
            <a:endParaRPr lang="en-US" sz="4200" dirty="0" smtClean="0"/>
          </a:p>
          <a:p>
            <a:pPr lvl="0" algn="just" fontAlgn="base"/>
            <a:r>
              <a:rPr lang="en-US" sz="4200" b="1" dirty="0" smtClean="0"/>
              <a:t>Output: </a:t>
            </a:r>
            <a:r>
              <a:rPr lang="en-US" sz="4200" dirty="0" smtClean="0"/>
              <a:t>There are many possible outputs as there are variety of solution to a particular problem.</a:t>
            </a:r>
          </a:p>
          <a:p>
            <a:pPr lvl="0" algn="just" fontAlgn="base"/>
            <a:endParaRPr lang="en-US" sz="4200" dirty="0" smtClean="0"/>
          </a:p>
          <a:p>
            <a:pPr lvl="0" algn="just" fontAlgn="base"/>
            <a:r>
              <a:rPr lang="en-US" sz="4200" b="1" dirty="0" smtClean="0"/>
              <a:t>Training: </a:t>
            </a:r>
            <a:r>
              <a:rPr lang="en-US" sz="4200" dirty="0" smtClean="0"/>
              <a:t>The training is based upon the input. The model will return a state and the user will decide to reward or punish the model based on its output.</a:t>
            </a:r>
          </a:p>
          <a:p>
            <a:pPr lvl="0" algn="just" fontAlgn="base"/>
            <a:endParaRPr lang="en-US" sz="4200" dirty="0" smtClean="0"/>
          </a:p>
          <a:p>
            <a:pPr lvl="0" algn="just" fontAlgn="base"/>
            <a:r>
              <a:rPr lang="en-US" sz="4200" dirty="0" smtClean="0"/>
              <a:t>The model keeps continues to learn.</a:t>
            </a:r>
          </a:p>
          <a:p>
            <a:pPr lvl="0" algn="just" fontAlgn="base"/>
            <a:endParaRPr lang="en-US" sz="4200" dirty="0" smtClean="0"/>
          </a:p>
          <a:p>
            <a:pPr lvl="0" algn="just" fontAlgn="base"/>
            <a:r>
              <a:rPr lang="en-US" sz="4200" dirty="0" smtClean="0"/>
              <a:t>The best solution is decided based on the maximum reward</a:t>
            </a:r>
            <a:r>
              <a:rPr lang="en-US" sz="3600" dirty="0" smtClean="0"/>
              <a:t>.</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dirty="0" smtClean="0"/>
              <a:t>Contd..</a:t>
            </a:r>
            <a:endParaRPr lang="en-US" dirty="0"/>
          </a:p>
        </p:txBody>
      </p:sp>
      <p:sp>
        <p:nvSpPr>
          <p:cNvPr id="3" name="Content Placeholder 2"/>
          <p:cNvSpPr>
            <a:spLocks noGrp="1"/>
          </p:cNvSpPr>
          <p:nvPr>
            <p:ph idx="1"/>
          </p:nvPr>
        </p:nvSpPr>
        <p:spPr>
          <a:xfrm>
            <a:off x="457200" y="1066800"/>
            <a:ext cx="8229600" cy="5059363"/>
          </a:xfrm>
        </p:spPr>
        <p:txBody>
          <a:bodyPr>
            <a:noAutofit/>
          </a:bodyPr>
          <a:lstStyle/>
          <a:p>
            <a:pPr algn="just">
              <a:buNone/>
            </a:pPr>
            <a:r>
              <a:rPr lang="en-US" sz="2000" dirty="0" smtClean="0"/>
              <a:t>Two types of Reinforcement Learning are:</a:t>
            </a:r>
            <a:endParaRPr lang="en-US" sz="2000" b="1" dirty="0" smtClean="0"/>
          </a:p>
          <a:p>
            <a:pPr algn="just">
              <a:buNone/>
            </a:pPr>
            <a:r>
              <a:rPr lang="en-US" sz="2000" b="1" dirty="0" smtClean="0"/>
              <a:t>Positive: </a:t>
            </a:r>
            <a:r>
              <a:rPr lang="en-US" sz="2000" dirty="0" smtClean="0"/>
              <a:t>It is defined as when an event occurs due to a particular behavior, increases the strength and the frequency of the behavior.</a:t>
            </a:r>
          </a:p>
          <a:p>
            <a:pPr algn="just">
              <a:buNone/>
            </a:pPr>
            <a:r>
              <a:rPr lang="en-IN" sz="2000" b="1" dirty="0" smtClean="0"/>
              <a:t>Examples: </a:t>
            </a:r>
          </a:p>
          <a:p>
            <a:pPr algn="just"/>
            <a:r>
              <a:rPr lang="en-US" sz="2000" dirty="0" smtClean="0"/>
              <a:t>A mother gives her son praise (reinforcing stimulus) for doing homework (behavior).</a:t>
            </a:r>
          </a:p>
          <a:p>
            <a:pPr algn="just"/>
            <a:r>
              <a:rPr lang="en-US" sz="2000" dirty="0" smtClean="0"/>
              <a:t>The little boy receives $5.00 (reinforcing stimulus) for every  A grade he earns on his report card (behavior).</a:t>
            </a:r>
          </a:p>
          <a:p>
            <a:pPr algn="just"/>
            <a:r>
              <a:rPr lang="en-US" sz="2000" dirty="0" smtClean="0"/>
              <a:t>A father gives his daughter candy (reinforcing stimulus) for cleaning up toys (behavior).</a:t>
            </a:r>
          </a:p>
          <a:p>
            <a:pPr algn="just"/>
            <a:endParaRPr lang="en-US" sz="2000" dirty="0" smtClean="0"/>
          </a:p>
          <a:p>
            <a:pPr algn="just">
              <a:buNone/>
            </a:pPr>
            <a:r>
              <a:rPr lang="en-US" sz="2000" b="1" dirty="0" smtClean="0"/>
              <a:t>Negative: </a:t>
            </a:r>
            <a:r>
              <a:rPr lang="en-US" sz="2000" dirty="0" smtClean="0"/>
              <a:t> It is defined as strengthening of a behavior because a negative condition is stopped or avoided</a:t>
            </a:r>
          </a:p>
          <a:p>
            <a:pPr algn="just">
              <a:buNone/>
            </a:pPr>
            <a:r>
              <a:rPr lang="en-IN" sz="2000" b="1" dirty="0" smtClean="0"/>
              <a:t>Example:</a:t>
            </a:r>
          </a:p>
          <a:p>
            <a:pPr algn="just"/>
            <a:r>
              <a:rPr lang="en-US" sz="2000" dirty="0" smtClean="0"/>
              <a:t>Bob does the dishes (behavior) in order to stop his mother’s nagging (aversive stimulus).</a:t>
            </a:r>
          </a:p>
          <a:p>
            <a:pPr algn="just">
              <a:buNone/>
            </a:pPr>
            <a:endParaRPr lang="en-US" sz="2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63000" cy="639762"/>
          </a:xfrm>
        </p:spPr>
        <p:txBody>
          <a:bodyPr>
            <a:normAutofit fontScale="90000"/>
          </a:bodyPr>
          <a:lstStyle/>
          <a:p>
            <a:r>
              <a:rPr lang="en-US" dirty="0" smtClean="0">
                <a:solidFill>
                  <a:srgbClr val="FF0000"/>
                </a:solidFill>
              </a:rPr>
              <a:t>APPLICATION OF AI</a:t>
            </a:r>
            <a:endParaRPr lang="en-US" dirty="0">
              <a:solidFill>
                <a:srgbClr val="FF0000"/>
              </a:solidFill>
            </a:endParaRPr>
          </a:p>
        </p:txBody>
      </p:sp>
      <p:sp>
        <p:nvSpPr>
          <p:cNvPr id="3" name="Content Placeholder 2"/>
          <p:cNvSpPr>
            <a:spLocks noGrp="1"/>
          </p:cNvSpPr>
          <p:nvPr>
            <p:ph idx="1"/>
          </p:nvPr>
        </p:nvSpPr>
        <p:spPr>
          <a:xfrm>
            <a:off x="457200" y="1143000"/>
            <a:ext cx="8229600" cy="4983163"/>
          </a:xfrm>
        </p:spPr>
        <p:txBody>
          <a:bodyPr>
            <a:normAutofit/>
          </a:bodyPr>
          <a:lstStyle/>
          <a:p>
            <a:r>
              <a:rPr lang="en-US" dirty="0" smtClean="0">
                <a:solidFill>
                  <a:srgbClr val="00B0F0"/>
                </a:solidFill>
              </a:rPr>
              <a:t>MARKETING</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52600" y="2246837"/>
            <a:ext cx="4448175" cy="3544363"/>
          </a:xfrm>
          <a:prstGeom prst="rect">
            <a:avLst/>
          </a:prstGeom>
        </p:spPr>
      </p:pic>
    </p:spTree>
    <p:extLst>
      <p:ext uri="{BB962C8B-B14F-4D97-AF65-F5344CB8AC3E}">
        <p14:creationId xmlns:p14="http://schemas.microsoft.com/office/powerpoint/2010/main" xmlns="" val="28586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5821363"/>
          </a:xfrm>
        </p:spPr>
        <p:txBody>
          <a:bodyPr/>
          <a:lstStyle/>
          <a:p>
            <a:r>
              <a:rPr lang="en-US" dirty="0" smtClean="0">
                <a:solidFill>
                  <a:srgbClr val="00B0F0"/>
                </a:solidFill>
              </a:rPr>
              <a:t>BANKING</a:t>
            </a:r>
          </a:p>
          <a:p>
            <a:pPr marL="0" indent="0" algn="just">
              <a:buNone/>
            </a:pPr>
            <a:r>
              <a:rPr lang="en-US" sz="2800" dirty="0"/>
              <a:t>HDFC Bank has developed an AI-based </a:t>
            </a:r>
            <a:r>
              <a:rPr lang="en-US" sz="2800" dirty="0" err="1"/>
              <a:t>chatbot</a:t>
            </a:r>
            <a:r>
              <a:rPr lang="en-US" sz="2800" dirty="0"/>
              <a:t> called </a:t>
            </a:r>
            <a:r>
              <a:rPr lang="en-US" sz="2800" b="1" i="1" dirty="0">
                <a:hlinkClick r:id="rId2"/>
              </a:rPr>
              <a:t>EVA</a:t>
            </a:r>
            <a:r>
              <a:rPr lang="en-US" sz="2800" dirty="0"/>
              <a:t> (Electronic Virtual Assistant), built by Bengaluru-based </a:t>
            </a:r>
            <a:r>
              <a:rPr lang="en-US" sz="2800" dirty="0" err="1"/>
              <a:t>Senseforth</a:t>
            </a:r>
            <a:r>
              <a:rPr lang="en-US" sz="2800" dirty="0"/>
              <a:t> AI Research</a:t>
            </a:r>
            <a:r>
              <a:rPr lang="en-US" sz="2800" dirty="0" smtClean="0"/>
              <a:t>.</a:t>
            </a:r>
          </a:p>
          <a:p>
            <a:pPr marL="0" indent="0" algn="just">
              <a:buNone/>
            </a:pPr>
            <a:r>
              <a:rPr lang="en-US" sz="2800" dirty="0" smtClean="0"/>
              <a:t>-</a:t>
            </a:r>
            <a:r>
              <a:rPr lang="en-US" sz="2800" dirty="0"/>
              <a:t>3 million customer </a:t>
            </a:r>
            <a:r>
              <a:rPr lang="en-US" sz="2800" dirty="0" smtClean="0"/>
              <a:t>queries</a:t>
            </a:r>
          </a:p>
          <a:p>
            <a:pPr marL="0" indent="0" algn="just">
              <a:buNone/>
            </a:pPr>
            <a:r>
              <a:rPr lang="en-US" sz="2800" dirty="0" smtClean="0"/>
              <a:t>-</a:t>
            </a:r>
            <a:r>
              <a:rPr lang="en-US" sz="2800" dirty="0"/>
              <a:t>Eva can collect knowledge from thousands of sources and provide simple answers in less than 0.4 seconds.</a:t>
            </a:r>
          </a:p>
        </p:txBody>
      </p:sp>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12918" y="3905012"/>
            <a:ext cx="4419600" cy="294568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490" y="4582763"/>
            <a:ext cx="2019300" cy="2257425"/>
          </a:xfrm>
          <a:prstGeom prst="rect">
            <a:avLst/>
          </a:prstGeom>
        </p:spPr>
      </p:pic>
    </p:spTree>
    <p:extLst>
      <p:ext uri="{BB962C8B-B14F-4D97-AF65-F5344CB8AC3E}">
        <p14:creationId xmlns:p14="http://schemas.microsoft.com/office/powerpoint/2010/main" xmlns="" val="19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b="1" dirty="0">
                <a:solidFill>
                  <a:srgbClr val="00B0F0"/>
                </a:solidFill>
              </a:rPr>
              <a:t>Finance</a:t>
            </a:r>
            <a:endParaRPr lang="en-US" dirty="0">
              <a:solidFill>
                <a:srgbClr val="00B0F0"/>
              </a:solidFill>
            </a:endParaRPr>
          </a:p>
          <a:p>
            <a:pPr marL="0" indent="0" algn="just">
              <a:buNone/>
            </a:pPr>
            <a:r>
              <a:rPr lang="en-US" sz="3000" dirty="0"/>
              <a:t>Ventures have been relying on computers and data scientists to determine future patterns in the market. Trading mainly depends on the ability to predict the future accurately</a:t>
            </a:r>
            <a:r>
              <a:rPr lang="en-US" sz="3000" dirty="0" smtClean="0"/>
              <a:t>.</a:t>
            </a:r>
          </a:p>
          <a:p>
            <a:pPr marL="0" indent="0" algn="just">
              <a:buNone/>
            </a:pPr>
            <a:endParaRPr lang="en-US" sz="3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342228" y="3657600"/>
            <a:ext cx="4801772" cy="3200400"/>
          </a:xfrm>
          <a:prstGeom prst="rect">
            <a:avLst/>
          </a:prstGeom>
        </p:spPr>
      </p:pic>
    </p:spTree>
    <p:extLst>
      <p:ext uri="{BB962C8B-B14F-4D97-AF65-F5344CB8AC3E}">
        <p14:creationId xmlns:p14="http://schemas.microsoft.com/office/powerpoint/2010/main" xmlns="" val="28378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Contd..</a:t>
            </a:r>
            <a:endParaRPr lang="en-US" dirty="0"/>
          </a:p>
        </p:txBody>
      </p:sp>
      <p:sp>
        <p:nvSpPr>
          <p:cNvPr id="3" name="Content Placeholder 2"/>
          <p:cNvSpPr>
            <a:spLocks noGrp="1"/>
          </p:cNvSpPr>
          <p:nvPr>
            <p:ph idx="1"/>
          </p:nvPr>
        </p:nvSpPr>
        <p:spPr/>
        <p:txBody>
          <a:bodyPr/>
          <a:lstStyle/>
          <a:p>
            <a:pPr>
              <a:buNone/>
            </a:pPr>
            <a:r>
              <a:rPr lang="en-US" dirty="0" smtClean="0"/>
              <a:t/>
            </a:r>
            <a:br>
              <a:rPr lang="en-US" dirty="0" smtClean="0"/>
            </a:br>
            <a:r>
              <a:rPr lang="en-US" dirty="0" smtClean="0"/>
              <a:t/>
            </a:r>
            <a:br>
              <a:rPr lang="en-US" dirty="0" smtClean="0"/>
            </a:br>
            <a:endParaRPr lang="en-US" dirty="0"/>
          </a:p>
        </p:txBody>
      </p:sp>
      <p:pic>
        <p:nvPicPr>
          <p:cNvPr id="4" name="Picture 3" descr="What Is AI - Types Of Artificial Intelligence - Edureka"/>
          <p:cNvPicPr/>
          <p:nvPr/>
        </p:nvPicPr>
        <p:blipFill>
          <a:blip r:embed="rId2" cstate="print"/>
          <a:srcRect/>
          <a:stretch>
            <a:fillRect/>
          </a:stretch>
        </p:blipFill>
        <p:spPr bwMode="auto">
          <a:xfrm>
            <a:off x="609600" y="1219200"/>
            <a:ext cx="830580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marL="0" indent="0">
              <a:buNone/>
            </a:pPr>
            <a:r>
              <a:rPr lang="en-US" dirty="0" smtClean="0">
                <a:solidFill>
                  <a:srgbClr val="00B0F0"/>
                </a:solidFill>
              </a:rPr>
              <a:t>AGRICULTURE</a:t>
            </a:r>
          </a:p>
          <a:p>
            <a:pPr algn="just"/>
            <a:r>
              <a:rPr lang="en-US" sz="2400" dirty="0" smtClean="0"/>
              <a:t>Blue </a:t>
            </a:r>
            <a:r>
              <a:rPr lang="en-US" sz="2400" dirty="0"/>
              <a:t>River Technology has developed a robot called See &amp; Spray which uses computer vision technologies like </a:t>
            </a:r>
            <a:r>
              <a:rPr lang="en-US" sz="2400" b="1" i="1" dirty="0">
                <a:hlinkClick r:id="rId2"/>
              </a:rPr>
              <a:t>object detection</a:t>
            </a:r>
            <a:r>
              <a:rPr lang="en-US" sz="2400" dirty="0"/>
              <a:t> to monitor and precisely spray weedicide on cotton plants. Precision spraying can help prevent herbicide resistance</a:t>
            </a:r>
            <a:r>
              <a:rPr lang="en-US" sz="2400" dirty="0" smtClean="0"/>
              <a:t>.</a:t>
            </a:r>
          </a:p>
          <a:p>
            <a:pPr algn="just"/>
            <a:r>
              <a:rPr lang="en-US" sz="2400" dirty="0"/>
              <a:t>Berlin-based agricultural tech start-up called PEAT, has developed an application called </a:t>
            </a:r>
            <a:r>
              <a:rPr lang="en-US" sz="2400" dirty="0" err="1"/>
              <a:t>Plantix</a:t>
            </a:r>
            <a:r>
              <a:rPr lang="en-US" sz="2400" dirty="0"/>
              <a:t> that identifies potential defects and nutrient deficiencies in the soil through images</a:t>
            </a:r>
            <a:r>
              <a:rPr lang="en-US" sz="2400" dirty="0" smtClean="0"/>
              <a:t>.</a:t>
            </a:r>
          </a:p>
          <a:p>
            <a:pPr algn="just"/>
            <a:endParaRPr lang="en-US"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33830" y="4220228"/>
            <a:ext cx="3983112" cy="2658649"/>
          </a:xfrm>
          <a:prstGeom prst="rect">
            <a:avLst/>
          </a:prstGeom>
        </p:spPr>
      </p:pic>
    </p:spTree>
    <p:extLst>
      <p:ext uri="{BB962C8B-B14F-4D97-AF65-F5344CB8AC3E}">
        <p14:creationId xmlns:p14="http://schemas.microsoft.com/office/powerpoint/2010/main" xmlns="" val="148250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r>
              <a:rPr lang="en-US" b="1" dirty="0">
                <a:solidFill>
                  <a:srgbClr val="00B0F0"/>
                </a:solidFill>
              </a:rPr>
              <a:t>Health </a:t>
            </a:r>
            <a:r>
              <a:rPr lang="en-US" b="1" dirty="0" smtClean="0">
                <a:solidFill>
                  <a:srgbClr val="00B0F0"/>
                </a:solidFill>
              </a:rPr>
              <a:t>Care</a:t>
            </a:r>
          </a:p>
          <a:p>
            <a:pPr marL="0" indent="0" algn="just">
              <a:buNone/>
            </a:pPr>
            <a:r>
              <a:rPr lang="en-US" sz="2400" dirty="0" smtClean="0"/>
              <a:t>-An </a:t>
            </a:r>
            <a:r>
              <a:rPr lang="en-US" sz="2400" dirty="0"/>
              <a:t>organization called </a:t>
            </a:r>
            <a:r>
              <a:rPr lang="en-US" sz="2400" dirty="0" err="1"/>
              <a:t>Cambio</a:t>
            </a:r>
            <a:r>
              <a:rPr lang="en-US" sz="2400" dirty="0"/>
              <a:t> Health Care developed a clinical decision support system for stroke prevention that can give the physician a warning when there’s a patient at risk of having a heart stroke</a:t>
            </a:r>
            <a:r>
              <a:rPr lang="en-US" sz="2400" dirty="0" smtClean="0"/>
              <a:t>.</a:t>
            </a:r>
          </a:p>
          <a:p>
            <a:pPr marL="0" indent="0" algn="just">
              <a:buNone/>
            </a:pPr>
            <a:r>
              <a:rPr lang="en-US" sz="2400" dirty="0" smtClean="0"/>
              <a:t>-Similarly</a:t>
            </a:r>
            <a:r>
              <a:rPr lang="en-US" sz="2400" dirty="0"/>
              <a:t>, </a:t>
            </a:r>
            <a:r>
              <a:rPr lang="en-US" sz="2400" dirty="0" err="1"/>
              <a:t>Aifloo</a:t>
            </a:r>
            <a:r>
              <a:rPr lang="en-US" sz="2400" dirty="0"/>
              <a:t> is developing a system for keeping track of how people are doing in nursing homes, home care, etc.</a:t>
            </a:r>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830927" y="3965232"/>
            <a:ext cx="4343344" cy="289485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 y="3965232"/>
            <a:ext cx="4347607" cy="2892769"/>
          </a:xfrm>
          <a:prstGeom prst="rect">
            <a:avLst/>
          </a:prstGeom>
        </p:spPr>
      </p:pic>
    </p:spTree>
    <p:extLst>
      <p:ext uri="{BB962C8B-B14F-4D97-AF65-F5344CB8AC3E}">
        <p14:creationId xmlns:p14="http://schemas.microsoft.com/office/powerpoint/2010/main" xmlns="" val="230899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lgn="just">
              <a:buNone/>
            </a:pPr>
            <a:r>
              <a:rPr lang="en-US" b="1" dirty="0" smtClean="0">
                <a:solidFill>
                  <a:srgbClr val="00B0F0"/>
                </a:solidFill>
              </a:rPr>
              <a:t>Gaming</a:t>
            </a:r>
            <a:endParaRPr lang="en-US" dirty="0" smtClean="0"/>
          </a:p>
          <a:p>
            <a:pPr algn="just"/>
            <a:r>
              <a:rPr lang="en-US" sz="2400" dirty="0" smtClean="0"/>
              <a:t>The </a:t>
            </a:r>
            <a:r>
              <a:rPr lang="en-US" sz="2400" dirty="0"/>
              <a:t>actions taken by the opponent AI are unpredictable because the game is designed in such a way that the opponents are trained throughout the game and never repeat the same mistakes. They get better as the game gets harder. This makes the game very challenging and prompts the players to constantly switch strategies and never sit in the same position.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0" y="3422541"/>
            <a:ext cx="6107482" cy="3435459"/>
          </a:xfrm>
          <a:prstGeom prst="rect">
            <a:avLst/>
          </a:prstGeom>
        </p:spPr>
      </p:pic>
    </p:spTree>
    <p:extLst>
      <p:ext uri="{BB962C8B-B14F-4D97-AF65-F5344CB8AC3E}">
        <p14:creationId xmlns:p14="http://schemas.microsoft.com/office/powerpoint/2010/main" xmlns="" val="30230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marL="0" indent="0">
              <a:buNone/>
            </a:pPr>
            <a:r>
              <a:rPr lang="en-US" b="1" dirty="0">
                <a:solidFill>
                  <a:srgbClr val="00B0F0"/>
                </a:solidFill>
              </a:rPr>
              <a:t>Space </a:t>
            </a:r>
            <a:r>
              <a:rPr lang="en-US" b="1" dirty="0" smtClean="0">
                <a:solidFill>
                  <a:srgbClr val="00B0F0"/>
                </a:solidFill>
              </a:rPr>
              <a:t>Exploration</a:t>
            </a:r>
            <a:endParaRPr lang="en-US" dirty="0">
              <a:solidFill>
                <a:srgbClr val="00B0F0"/>
              </a:solidFill>
            </a:endParaRPr>
          </a:p>
          <a:p>
            <a:pPr algn="just"/>
            <a:r>
              <a:rPr lang="en-US" sz="2800" dirty="0" smtClean="0"/>
              <a:t>Artificial </a:t>
            </a:r>
            <a:r>
              <a:rPr lang="en-US" sz="2800" dirty="0"/>
              <a:t>Intelligence is also being used for NASA’s next rover mission to Mars, the Mars 2020 Rover</a:t>
            </a:r>
            <a:r>
              <a:rPr lang="en-US" sz="2800" dirty="0" smtClean="0"/>
              <a:t>.</a:t>
            </a:r>
            <a:r>
              <a:rPr lang="en-US" sz="2800" dirty="0"/>
              <a:t> The rover is responsible for autonomous targeting of cameras in order to perform investigations on Mars.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133600" y="2914687"/>
            <a:ext cx="7010400" cy="3942269"/>
          </a:xfrm>
          <a:prstGeom prst="rect">
            <a:avLst/>
          </a:prstGeom>
        </p:spPr>
      </p:pic>
    </p:spTree>
    <p:extLst>
      <p:ext uri="{BB962C8B-B14F-4D97-AF65-F5344CB8AC3E}">
        <p14:creationId xmlns:p14="http://schemas.microsoft.com/office/powerpoint/2010/main" xmlns="" val="117133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marL="0" indent="0">
              <a:buNone/>
            </a:pPr>
            <a:r>
              <a:rPr lang="en-US" b="1" dirty="0">
                <a:solidFill>
                  <a:srgbClr val="00B0F0"/>
                </a:solidFill>
              </a:rPr>
              <a:t>Autonomous </a:t>
            </a:r>
            <a:r>
              <a:rPr lang="en-US" b="1" dirty="0" smtClean="0">
                <a:solidFill>
                  <a:srgbClr val="00B0F0"/>
                </a:solidFill>
              </a:rPr>
              <a:t>Vehicles</a:t>
            </a:r>
          </a:p>
          <a:p>
            <a:pPr marL="0" indent="0" algn="just">
              <a:buNone/>
            </a:pPr>
            <a:r>
              <a:rPr lang="en-US" sz="2400" dirty="0"/>
              <a:t>For the longest time, self-driving cars have been a buzzword in the AI industry. The development of autonomous vehicles will </a:t>
            </a:r>
            <a:r>
              <a:rPr lang="en-US" sz="2400" dirty="0" smtClean="0"/>
              <a:t>definitely revolutionaries </a:t>
            </a:r>
            <a:r>
              <a:rPr lang="en-US" sz="2400" dirty="0"/>
              <a:t>the transport system</a:t>
            </a:r>
            <a:r>
              <a:rPr lang="en-US" sz="2400" dirty="0" smtClean="0"/>
              <a:t>.</a:t>
            </a:r>
            <a:r>
              <a:rPr lang="en-US" sz="2400" dirty="0"/>
              <a:t> Companies like </a:t>
            </a:r>
            <a:r>
              <a:rPr lang="en-US" sz="2400" dirty="0" err="1"/>
              <a:t>Waymo</a:t>
            </a:r>
            <a:r>
              <a:rPr lang="en-US" sz="2400" dirty="0"/>
              <a:t> conducted several test drives in Phoenix before deploying their first AI-based public ride-hailing service. The AI system collects data from the vehicles radar, cameras, GPS, and cloud services to produce control signals that operate the vehicle.</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410200" y="4147990"/>
            <a:ext cx="3733800" cy="2727755"/>
          </a:xfrm>
          <a:prstGeom prst="rect">
            <a:avLst/>
          </a:prstGeom>
        </p:spPr>
      </p:pic>
    </p:spTree>
    <p:extLst>
      <p:ext uri="{BB962C8B-B14F-4D97-AF65-F5344CB8AC3E}">
        <p14:creationId xmlns:p14="http://schemas.microsoft.com/office/powerpoint/2010/main" xmlns="" val="339838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6049963"/>
          </a:xfrm>
        </p:spPr>
        <p:txBody>
          <a:bodyPr/>
          <a:lstStyle/>
          <a:p>
            <a:r>
              <a:rPr lang="en-US" b="1" dirty="0" err="1" smtClean="0">
                <a:solidFill>
                  <a:srgbClr val="00B0F0"/>
                </a:solidFill>
              </a:rPr>
              <a:t>Chatbots</a:t>
            </a:r>
            <a:r>
              <a:rPr lang="en-US" b="1" dirty="0" smtClean="0">
                <a:solidFill>
                  <a:srgbClr val="00B0F0"/>
                </a:solidFill>
              </a:rPr>
              <a:t> &amp; Social </a:t>
            </a:r>
            <a:r>
              <a:rPr lang="en-US" b="1" dirty="0">
                <a:solidFill>
                  <a:srgbClr val="00B0F0"/>
                </a:solidFill>
              </a:rPr>
              <a:t>Media</a:t>
            </a:r>
            <a:endParaRPr lang="en-US" dirty="0">
              <a:solidFill>
                <a:srgbClr val="00B0F0"/>
              </a:solidFill>
            </a:endParaRP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6200" y="876300"/>
            <a:ext cx="5181600" cy="2914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304088" y="3790950"/>
            <a:ext cx="5842000" cy="3067050"/>
          </a:xfrm>
          <a:prstGeom prst="rect">
            <a:avLst/>
          </a:prstGeom>
        </p:spPr>
      </p:pic>
    </p:spTree>
    <p:extLst>
      <p:ext uri="{BB962C8B-B14F-4D97-AF65-F5344CB8AC3E}">
        <p14:creationId xmlns:p14="http://schemas.microsoft.com/office/powerpoint/2010/main" xmlns="" val="303851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en-US" sz="5800" dirty="0" smtClean="0"/>
          </a:p>
          <a:p>
            <a:pPr algn="ctr">
              <a:buNone/>
            </a:pPr>
            <a:endParaRPr lang="en-US" sz="2000" dirty="0" smtClean="0"/>
          </a:p>
          <a:p>
            <a:pPr algn="ctr">
              <a:buNone/>
            </a:pPr>
            <a:r>
              <a:rPr lang="en-US" sz="5800" dirty="0" smtClean="0"/>
              <a:t>Thank you..</a:t>
            </a:r>
            <a:endParaRPr lang="en-US" sz="5800" dirty="0"/>
          </a:p>
        </p:txBody>
      </p:sp>
    </p:spTree>
    <p:extLst>
      <p:ext uri="{BB962C8B-B14F-4D97-AF65-F5344CB8AC3E}">
        <p14:creationId xmlns:p14="http://schemas.microsoft.com/office/powerpoint/2010/main" xmlns="" val="407894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Goals of AI</a:t>
            </a:r>
            <a:endParaRPr lang="en-US" b="1" dirty="0"/>
          </a:p>
        </p:txBody>
      </p:sp>
      <p:sp>
        <p:nvSpPr>
          <p:cNvPr id="3" name="Content Placeholder 2"/>
          <p:cNvSpPr>
            <a:spLocks noGrp="1"/>
          </p:cNvSpPr>
          <p:nvPr>
            <p:ph idx="1"/>
          </p:nvPr>
        </p:nvSpPr>
        <p:spPr>
          <a:xfrm>
            <a:off x="457200" y="1219200"/>
            <a:ext cx="8229600" cy="4906963"/>
          </a:xfrm>
        </p:spPr>
        <p:txBody>
          <a:bodyPr>
            <a:noAutofit/>
          </a:bodyPr>
          <a:lstStyle/>
          <a:p>
            <a:pPr marL="0" indent="0" algn="just">
              <a:buNone/>
            </a:pPr>
            <a:r>
              <a:rPr lang="en-US" sz="2800" dirty="0" smtClean="0">
                <a:solidFill>
                  <a:srgbClr val="0070C0"/>
                </a:solidFill>
              </a:rPr>
              <a:t>The aim of AI is </a:t>
            </a:r>
            <a:r>
              <a:rPr lang="en-US" sz="2800" b="1" dirty="0" smtClean="0">
                <a:solidFill>
                  <a:srgbClr val="0070C0"/>
                </a:solidFill>
              </a:rPr>
              <a:t>to improve computer functions which are related to human knowledge</a:t>
            </a:r>
            <a:r>
              <a:rPr lang="en-US" sz="2800" dirty="0" smtClean="0">
                <a:solidFill>
                  <a:srgbClr val="0070C0"/>
                </a:solidFill>
              </a:rPr>
              <a:t>, for example, reasoning, learning, and problem-solving.</a:t>
            </a:r>
          </a:p>
          <a:p>
            <a:pPr algn="just">
              <a:buNone/>
            </a:pPr>
            <a:r>
              <a:rPr lang="en-US" sz="2800" dirty="0" smtClean="0"/>
              <a:t>The intelligence is composed of:</a:t>
            </a:r>
          </a:p>
          <a:p>
            <a:pPr algn="just">
              <a:buNone/>
            </a:pPr>
            <a:r>
              <a:rPr lang="en-US" sz="2800" b="1" dirty="0" smtClean="0">
                <a:solidFill>
                  <a:srgbClr val="FF0000"/>
                </a:solidFill>
              </a:rPr>
              <a:t>Reasoning</a:t>
            </a:r>
            <a:r>
              <a:rPr lang="en-US" sz="2800" dirty="0" smtClean="0"/>
              <a:t>: </a:t>
            </a:r>
            <a:r>
              <a:rPr lang="en-US" sz="2800" dirty="0"/>
              <a:t>judgment, making decisions, and prediction.</a:t>
            </a:r>
          </a:p>
          <a:p>
            <a:pPr algn="just">
              <a:buNone/>
            </a:pPr>
            <a:r>
              <a:rPr lang="en-US" sz="2800" b="1" dirty="0" smtClean="0">
                <a:solidFill>
                  <a:srgbClr val="FF0000"/>
                </a:solidFill>
              </a:rPr>
              <a:t>Learning</a:t>
            </a:r>
            <a:r>
              <a:rPr lang="en-US" sz="2800" dirty="0" smtClean="0">
                <a:solidFill>
                  <a:srgbClr val="FF0000"/>
                </a:solidFill>
              </a:rPr>
              <a:t>: </a:t>
            </a:r>
            <a:r>
              <a:rPr lang="en-US" sz="2800" dirty="0" smtClean="0"/>
              <a:t>Learning enhances the awareness of the subjects of the study.</a:t>
            </a:r>
          </a:p>
          <a:p>
            <a:pPr algn="just">
              <a:buNone/>
            </a:pPr>
            <a:r>
              <a:rPr lang="en-US" sz="2800" b="1" dirty="0" smtClean="0">
                <a:solidFill>
                  <a:srgbClr val="FF0000"/>
                </a:solidFill>
              </a:rPr>
              <a:t>Problem Solving: </a:t>
            </a:r>
            <a:r>
              <a:rPr lang="en-US" sz="2800" dirty="0" smtClean="0"/>
              <a:t> Applying logic with decision making concept.</a:t>
            </a:r>
          </a:p>
          <a:p>
            <a:pPr algn="just"/>
            <a:endParaRPr lang="en-US" sz="2000" dirty="0" smtClean="0"/>
          </a:p>
          <a:p>
            <a:pPr algn="just"/>
            <a:endParaRPr lang="en-US" sz="20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Goals of AI </a:t>
            </a:r>
            <a:r>
              <a:rPr lang="en-US" sz="2400" b="1" dirty="0" smtClean="0"/>
              <a:t>(Continued)</a:t>
            </a:r>
            <a:endParaRPr lang="en-US" sz="2400" dirty="0"/>
          </a:p>
        </p:txBody>
      </p:sp>
      <p:sp>
        <p:nvSpPr>
          <p:cNvPr id="3" name="Content Placeholder 2"/>
          <p:cNvSpPr>
            <a:spLocks noGrp="1"/>
          </p:cNvSpPr>
          <p:nvPr>
            <p:ph idx="1"/>
          </p:nvPr>
        </p:nvSpPr>
        <p:spPr/>
        <p:txBody>
          <a:bodyPr>
            <a:noAutofit/>
          </a:bodyPr>
          <a:lstStyle/>
          <a:p>
            <a:pPr algn="just">
              <a:buNone/>
            </a:pPr>
            <a:r>
              <a:rPr lang="en-US" sz="2500" b="1" dirty="0" smtClean="0"/>
              <a:t> </a:t>
            </a:r>
            <a:r>
              <a:rPr lang="en-US" sz="2500" b="1" dirty="0" smtClean="0">
                <a:solidFill>
                  <a:srgbClr val="FF0000"/>
                </a:solidFill>
              </a:rPr>
              <a:t>Perception: </a:t>
            </a:r>
          </a:p>
          <a:p>
            <a:pPr algn="just"/>
            <a:r>
              <a:rPr lang="en-US" sz="2500" dirty="0" smtClean="0"/>
              <a:t>It is the process of acquiring, interpreting, selecting, and organizing sensory information.</a:t>
            </a:r>
          </a:p>
          <a:p>
            <a:pPr algn="just"/>
            <a:r>
              <a:rPr lang="en-US" sz="2500" dirty="0" smtClean="0"/>
              <a:t>Perception presumes </a:t>
            </a:r>
            <a:r>
              <a:rPr lang="en-US" sz="2500" b="1" dirty="0" smtClean="0"/>
              <a:t>sensing</a:t>
            </a:r>
            <a:r>
              <a:rPr lang="en-US" sz="2500" dirty="0" smtClean="0"/>
              <a:t>. In humans, perception is aided by sensory organs. In the domain of AI, perception mechanism puts the data acquired by the sensors together in a meaningful manner.</a:t>
            </a:r>
          </a:p>
          <a:p>
            <a:pPr algn="just">
              <a:buNone/>
            </a:pPr>
            <a:r>
              <a:rPr lang="en-US" sz="2500" b="1" dirty="0" smtClean="0">
                <a:solidFill>
                  <a:srgbClr val="FF0000"/>
                </a:solidFill>
              </a:rPr>
              <a:t>Linguistic Intelligence</a:t>
            </a:r>
            <a:r>
              <a:rPr lang="en-US" sz="2500" b="1" dirty="0" smtClean="0"/>
              <a:t>: </a:t>
            </a:r>
            <a:r>
              <a:rPr lang="en-US" sz="2500" dirty="0" smtClean="0"/>
              <a:t>It is one’s ability to use, comprehend, speak, and write the verbal and written language. It is important in interpersonal communication.</a:t>
            </a:r>
          </a:p>
          <a:p>
            <a:pPr lvl="1" algn="just">
              <a:buFont typeface="Arial" pitchFamily="34" charset="0"/>
              <a:buChar char="•"/>
            </a:pPr>
            <a:endParaRPr lang="en-US" sz="2500" dirty="0" smtClean="0"/>
          </a:p>
          <a:p>
            <a:pPr algn="just"/>
            <a:endParaRPr lang="en-US" sz="25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Branches of AI</a:t>
            </a:r>
            <a:endParaRPr lang="en-US" dirty="0"/>
          </a:p>
        </p:txBody>
      </p:sp>
      <p:pic>
        <p:nvPicPr>
          <p:cNvPr id="4" name="Content Placeholder 3" descr="Domains Of AI - Types Of Artificial Intelligence - Edureka"/>
          <p:cNvPicPr>
            <a:picLocks noGrp="1"/>
          </p:cNvPicPr>
          <p:nvPr>
            <p:ph idx="1"/>
          </p:nvPr>
        </p:nvPicPr>
        <p:blipFill>
          <a:blip r:embed="rId2" cstate="print"/>
          <a:srcRect/>
          <a:stretch>
            <a:fillRect/>
          </a:stretch>
        </p:blipFill>
        <p:spPr bwMode="auto">
          <a:xfrm>
            <a:off x="914400" y="1371600"/>
            <a:ext cx="7620000"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Branches of AI</a:t>
            </a:r>
            <a:endParaRPr lang="en-US" dirty="0"/>
          </a:p>
        </p:txBody>
      </p:sp>
      <p:sp>
        <p:nvSpPr>
          <p:cNvPr id="3" name="Content Placeholder 2"/>
          <p:cNvSpPr>
            <a:spLocks noGrp="1"/>
          </p:cNvSpPr>
          <p:nvPr>
            <p:ph idx="1"/>
          </p:nvPr>
        </p:nvSpPr>
        <p:spPr/>
        <p:txBody>
          <a:bodyPr>
            <a:noAutofit/>
          </a:bodyPr>
          <a:lstStyle/>
          <a:p>
            <a:pPr algn="just"/>
            <a:r>
              <a:rPr lang="en-US" sz="2800" b="1" dirty="0" smtClean="0">
                <a:solidFill>
                  <a:srgbClr val="FF0000"/>
                </a:solidFill>
              </a:rPr>
              <a:t>Robotics</a:t>
            </a:r>
            <a:r>
              <a:rPr lang="en-US" sz="2800" dirty="0" smtClean="0"/>
              <a:t> is a branch of AI, which is composed of Electrical Engineering, Mechanical Engineering, and Computer Science for designing, construction, and application of robots.</a:t>
            </a:r>
            <a:endParaRPr lang="en-US" sz="2800" b="1" dirty="0" smtClean="0"/>
          </a:p>
          <a:p>
            <a:pPr algn="just"/>
            <a:r>
              <a:rPr lang="en-US" sz="2800" b="1" dirty="0" smtClean="0">
                <a:solidFill>
                  <a:srgbClr val="FF0000"/>
                </a:solidFill>
              </a:rPr>
              <a:t>Natural Language Processing </a:t>
            </a:r>
            <a:r>
              <a:rPr lang="en-US" sz="2800" dirty="0" smtClean="0"/>
              <a:t>(NLP) refers to AI method of communicating with an intelligent systems using a natural language such as English.</a:t>
            </a:r>
          </a:p>
          <a:p>
            <a:pPr algn="just"/>
            <a:r>
              <a:rPr lang="en-US" sz="2800" b="1" dirty="0" smtClean="0">
                <a:solidFill>
                  <a:srgbClr val="FF0000"/>
                </a:solidFill>
              </a:rPr>
              <a:t>Expert systems </a:t>
            </a:r>
            <a:r>
              <a:rPr lang="en-US" sz="2800" dirty="0" smtClean="0"/>
              <a:t>are the computer applications developed to solve complex problems in a particular domain, at the level of extra-ordinary human intelligence and expertise.</a:t>
            </a:r>
          </a:p>
          <a:p>
            <a:pPr algn="just"/>
            <a:endParaRPr lang="en-US" sz="28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Branches of AI</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b="1" dirty="0" smtClean="0">
                <a:solidFill>
                  <a:srgbClr val="FF0000"/>
                </a:solidFill>
              </a:rPr>
              <a:t>Neural Networks: </a:t>
            </a:r>
            <a:r>
              <a:rPr lang="en-US" dirty="0" smtClean="0"/>
              <a:t>A computing system made up of a number of simple, highly interconnected processing elements, which process information by their dynamic state response to external inputs.</a:t>
            </a:r>
          </a:p>
          <a:p>
            <a:pPr algn="just"/>
            <a:r>
              <a:rPr lang="en-US" b="1" dirty="0" smtClean="0">
                <a:solidFill>
                  <a:srgbClr val="FF0000"/>
                </a:solidFill>
              </a:rPr>
              <a:t>Fuzzy Logic Systems: </a:t>
            </a:r>
            <a:r>
              <a:rPr lang="en-US" dirty="0" smtClean="0"/>
              <a:t>Fuzzy Logic (FL) is a method of reasoning that resembles human reasoning. The approach of FL imitates the way of decision making in humans that involves all intermediate possibilities between digital values YES and NO.</a:t>
            </a:r>
          </a:p>
          <a:p>
            <a:pPr algn="just"/>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85800" y="2514600"/>
            <a:ext cx="7973316" cy="4114800"/>
          </a:xfr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7772400" cy="2105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56279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TotalTime>
  <Words>1193</Words>
  <Application>Microsoft Office PowerPoint</Application>
  <PresentationFormat>On-screen Show (4:3)</PresentationFormat>
  <Paragraphs>126</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Introduction to Artificial Intelligence concept</vt:lpstr>
      <vt:lpstr>Definition</vt:lpstr>
      <vt:lpstr>Contd..</vt:lpstr>
      <vt:lpstr>Goals of AI</vt:lpstr>
      <vt:lpstr>Goals of AI (Continued)</vt:lpstr>
      <vt:lpstr>Branches of AI</vt:lpstr>
      <vt:lpstr>Branches of AI</vt:lpstr>
      <vt:lpstr>Branches of AI</vt:lpstr>
      <vt:lpstr>Slide 9</vt:lpstr>
      <vt:lpstr>Slide 10</vt:lpstr>
      <vt:lpstr>Slide 11</vt:lpstr>
      <vt:lpstr>Branches of AI</vt:lpstr>
      <vt:lpstr>Types of Learning</vt:lpstr>
      <vt:lpstr>Supervised Learning</vt:lpstr>
      <vt:lpstr>Contd..</vt:lpstr>
      <vt:lpstr>Contd..</vt:lpstr>
      <vt:lpstr>Contd..</vt:lpstr>
      <vt:lpstr>Unsupervised Learning</vt:lpstr>
      <vt:lpstr>Contd..</vt:lpstr>
      <vt:lpstr>Slide 20</vt:lpstr>
      <vt:lpstr>Contd..</vt:lpstr>
      <vt:lpstr>Slide 22</vt:lpstr>
      <vt:lpstr>Reinforcement Learning</vt:lpstr>
      <vt:lpstr>Contd..</vt:lpstr>
      <vt:lpstr>Contd..</vt:lpstr>
      <vt:lpstr>Contd..</vt:lpstr>
      <vt:lpstr>APPLICATION OF AI</vt:lpstr>
      <vt:lpstr>Slide 28</vt:lpstr>
      <vt:lpstr>Slide 29</vt:lpstr>
      <vt:lpstr>Slide 30</vt:lpstr>
      <vt:lpstr>Slide 31</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Introdcution to Articficial intelligence concept ( Supervised, Un supervised and Reinforcement concepts with examples)</dc:title>
  <dc:creator>KLH</dc:creator>
  <cp:lastModifiedBy>APJSDTI</cp:lastModifiedBy>
  <cp:revision>126</cp:revision>
  <dcterms:created xsi:type="dcterms:W3CDTF">2006-08-16T00:00:00Z</dcterms:created>
  <dcterms:modified xsi:type="dcterms:W3CDTF">2019-10-12T06:51:48Z</dcterms:modified>
</cp:coreProperties>
</file>